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56" r:id="rId5"/>
    <p:sldId id="262" r:id="rId6"/>
    <p:sldId id="263" r:id="rId7"/>
    <p:sldId id="282" r:id="rId8"/>
    <p:sldId id="264" r:id="rId9"/>
    <p:sldId id="278" r:id="rId10"/>
    <p:sldId id="267" r:id="rId11"/>
    <p:sldId id="281" r:id="rId12"/>
    <p:sldId id="274" r:id="rId13"/>
    <p:sldId id="268" r:id="rId14"/>
    <p:sldId id="270" r:id="rId15"/>
    <p:sldId id="277" r:id="rId16"/>
    <p:sldId id="276" r:id="rId17"/>
    <p:sldId id="272" r:id="rId18"/>
    <p:sldId id="284" r:id="rId19"/>
    <p:sldId id="283" r:id="rId20"/>
    <p:sldId id="279" r:id="rId21"/>
    <p:sldId id="280" r:id="rId22"/>
    <p:sldId id="271" r:id="rId23"/>
    <p:sldId id="26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5" autoAdjust="0"/>
    <p:restoredTop sz="94706" autoAdjust="0"/>
  </p:normalViewPr>
  <p:slideViewPr>
    <p:cSldViewPr snapToGrid="0">
      <p:cViewPr varScale="1">
        <p:scale>
          <a:sx n="87" d="100"/>
          <a:sy n="87" d="100"/>
        </p:scale>
        <p:origin x="398" y="62"/>
      </p:cViewPr>
      <p:guideLst/>
    </p:cSldViewPr>
  </p:slideViewPr>
  <p:outlineViewPr>
    <p:cViewPr>
      <p:scale>
        <a:sx n="33" d="100"/>
        <a:sy n="33" d="100"/>
      </p:scale>
      <p:origin x="0" y="-397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tmp>
</file>

<file path=ppt/media/image12.tmp>
</file>

<file path=ppt/media/image13.png>
</file>

<file path=ppt/media/image14.tmp>
</file>

<file path=ppt/media/image2.jpeg>
</file>

<file path=ppt/media/image3.png>
</file>

<file path=ppt/media/image4.png>
</file>

<file path=ppt/media/image5.svg>
</file>

<file path=ppt/media/image6.jpg>
</file>

<file path=ppt/media/image7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8/27/2023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B3765-1535-41FB-A927-AAD2D1E8538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879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8/27/2023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2315" y="4627741"/>
            <a:ext cx="9144000" cy="754025"/>
          </a:xfrm>
        </p:spPr>
        <p:txBody>
          <a:bodyPr>
            <a:noAutofit/>
          </a:bodyPr>
          <a:lstStyle/>
          <a:p>
            <a:r>
              <a:rPr lang="en-US" sz="2800" dirty="0"/>
              <a:t>Devanshi Nigam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80056"/>
            <a:ext cx="9144000" cy="164149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900" dirty="0"/>
              <a:t>Wine Quality Analysis</a:t>
            </a:r>
            <a:br>
              <a:rPr lang="en-US" sz="8000" dirty="0"/>
            </a:br>
            <a:r>
              <a:rPr lang="en-US" sz="4400" dirty="0"/>
              <a:t>using machine learning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66C707-DC44-7054-0595-21E751B61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u="sng" dirty="0"/>
              <a:t>Some</a:t>
            </a:r>
            <a:r>
              <a:rPr lang="en-IN" sz="4000" b="1" dirty="0"/>
              <a:t> </a:t>
            </a:r>
            <a:r>
              <a:rPr lang="en-IN" sz="4000" b="1" u="sng" dirty="0"/>
              <a:t>Insights</a:t>
            </a:r>
            <a:endParaRPr lang="en-IN" sz="40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0BAB1DD-A11F-9B54-0920-384D599DA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386149"/>
            <a:ext cx="10233800" cy="3790814"/>
          </a:xfrm>
        </p:spPr>
        <p:txBody>
          <a:bodyPr/>
          <a:lstStyle/>
          <a:p>
            <a:pPr algn="just"/>
            <a:r>
              <a:rPr lang="en-IN" sz="2800" dirty="0">
                <a:solidFill>
                  <a:schemeClr val="tx1"/>
                </a:solidFill>
              </a:rPr>
              <a:t>The most important feature among all the other attributes is Alcohol.</a:t>
            </a:r>
          </a:p>
          <a:p>
            <a:pPr algn="just"/>
            <a:r>
              <a:rPr lang="en-IN" sz="2800" dirty="0">
                <a:solidFill>
                  <a:schemeClr val="tx1"/>
                </a:solidFill>
              </a:rPr>
              <a:t>Higher concentration of wine leads to better quality of wine and lower density of wine.</a:t>
            </a:r>
          </a:p>
          <a:p>
            <a:pPr algn="just"/>
            <a:r>
              <a:rPr lang="en-IN" sz="2800" dirty="0">
                <a:solidFill>
                  <a:schemeClr val="tx1"/>
                </a:solidFill>
              </a:rPr>
              <a:t>On the other hand v</a:t>
            </a:r>
            <a:r>
              <a:rPr lang="en-IN" sz="2800" b="0" i="0" dirty="0">
                <a:solidFill>
                  <a:schemeClr val="tx1"/>
                </a:solidFill>
                <a:effectLst/>
              </a:rPr>
              <a:t>olatile acidity contributes to acidity of wine and have a negative correlation to wine quality.</a:t>
            </a:r>
          </a:p>
          <a:p>
            <a:pPr algn="just"/>
            <a:endParaRPr lang="en-IN" sz="2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459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71B0FF51-2462-2864-1450-43975414B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645DF-9B0D-BD42-2449-1718137F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Steps undertaken</a:t>
            </a:r>
          </a:p>
        </p:txBody>
      </p:sp>
      <p:pic>
        <p:nvPicPr>
          <p:cNvPr id="6" name="Graphic 5" descr="Line arrow Slight curve">
            <a:extLst>
              <a:ext uri="{FF2B5EF4-FFF2-40B4-BE49-F238E27FC236}">
                <a16:creationId xmlns:a16="http://schemas.microsoft.com/office/drawing/2014/main" id="{A5F5FB1E-F238-675B-4318-3AA018346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9582" y="5347063"/>
            <a:ext cx="1203960" cy="12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3547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 Science Process: 7 Steps With Comprehensive Case Study">
            <a:extLst>
              <a:ext uri="{FF2B5EF4-FFF2-40B4-BE49-F238E27FC236}">
                <a16:creationId xmlns:a16="http://schemas.microsoft.com/office/drawing/2014/main" id="{8A5365C5-3AF3-9A65-36B1-694B851BC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AutoShape 4" descr="Data Science Process: 7 Steps With Comprehensive Case Study">
            <a:extLst>
              <a:ext uri="{FF2B5EF4-FFF2-40B4-BE49-F238E27FC236}">
                <a16:creationId xmlns:a16="http://schemas.microsoft.com/office/drawing/2014/main" id="{A6EB6D6E-80E0-C95C-93CA-ACDFD4B90B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50377" y="2505892"/>
            <a:ext cx="2987040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A85A10-43FB-052C-8093-DCAE38C56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967" y="821232"/>
            <a:ext cx="9904065" cy="521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8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71B0FF51-2462-2864-1450-43975414B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645DF-9B0D-BD42-2449-1718137F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Description</a:t>
            </a:r>
          </a:p>
        </p:txBody>
      </p:sp>
      <p:pic>
        <p:nvPicPr>
          <p:cNvPr id="6" name="Graphic 5" descr="Line arrow Slight curve">
            <a:extLst>
              <a:ext uri="{FF2B5EF4-FFF2-40B4-BE49-F238E27FC236}">
                <a16:creationId xmlns:a16="http://schemas.microsoft.com/office/drawing/2014/main" id="{A5F5FB1E-F238-675B-4318-3AA018346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9582" y="5347063"/>
            <a:ext cx="1203960" cy="12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4226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DE21B-235D-9E0C-4561-1ED8511A4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81" y="281667"/>
            <a:ext cx="6431837" cy="62946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E019A8-377D-69AB-0645-848101933444}"/>
              </a:ext>
            </a:extLst>
          </p:cNvPr>
          <p:cNvSpPr/>
          <p:nvPr/>
        </p:nvSpPr>
        <p:spPr>
          <a:xfrm>
            <a:off x="6252755" y="2333895"/>
            <a:ext cx="2281645" cy="6792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</a:rPr>
              <a:t>Machine Learning Algorithms</a:t>
            </a:r>
          </a:p>
        </p:txBody>
      </p:sp>
    </p:spTree>
    <p:extLst>
      <p:ext uri="{BB962C8B-B14F-4D97-AF65-F5344CB8AC3E}">
        <p14:creationId xmlns:p14="http://schemas.microsoft.com/office/powerpoint/2010/main" val="89731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E910F2-D08A-997F-736C-1016320BE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313" y="582683"/>
            <a:ext cx="10539373" cy="569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8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D2A9CD-7786-8182-882E-D934EF56F2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28"/>
          <a:stretch/>
        </p:blipFill>
        <p:spPr>
          <a:xfrm>
            <a:off x="3786919" y="407408"/>
            <a:ext cx="6400799" cy="5817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A558D8-4085-2208-D260-CB9D1D9BA91D}"/>
              </a:ext>
            </a:extLst>
          </p:cNvPr>
          <p:cNvSpPr txBox="1"/>
          <p:nvPr/>
        </p:nvSpPr>
        <p:spPr>
          <a:xfrm>
            <a:off x="1089891" y="517236"/>
            <a:ext cx="20781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Result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E9181B-D8B2-77D4-1B02-45664E0A07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438"/>
          <a:stretch/>
        </p:blipFill>
        <p:spPr>
          <a:xfrm>
            <a:off x="3786918" y="407408"/>
            <a:ext cx="6400799" cy="573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69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71B0FF51-2462-2864-1450-43975414B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645DF-9B0D-BD42-2449-1718137F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</a:t>
            </a:r>
          </a:p>
        </p:txBody>
      </p:sp>
      <p:pic>
        <p:nvPicPr>
          <p:cNvPr id="6" name="Graphic 5" descr="Line arrow Slight curve">
            <a:extLst>
              <a:ext uri="{FF2B5EF4-FFF2-40B4-BE49-F238E27FC236}">
                <a16:creationId xmlns:a16="http://schemas.microsoft.com/office/drawing/2014/main" id="{A5F5FB1E-F238-675B-4318-3AA018346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9582" y="5347063"/>
            <a:ext cx="1203960" cy="12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26640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884CB-EDF5-2D77-F593-CB4548E8D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u="sng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139F3-669C-643C-AC13-9106E740D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b="0" i="0" dirty="0">
                <a:effectLst/>
                <a:latin typeface="-apple-system"/>
              </a:rPr>
              <a:t>For this project, </a:t>
            </a:r>
            <a:r>
              <a:rPr lang="en-US" dirty="0">
                <a:latin typeface="-apple-system"/>
              </a:rPr>
              <a:t>I</a:t>
            </a:r>
            <a:r>
              <a:rPr lang="en-US" b="0" i="0" dirty="0">
                <a:effectLst/>
                <a:latin typeface="-apple-system"/>
              </a:rPr>
              <a:t> used provided Red Wine Quality dataset to build ML classification models to predict whether a particular red wine is “good quality” or not. </a:t>
            </a:r>
          </a:p>
          <a:p>
            <a:pPr algn="just"/>
            <a:r>
              <a:rPr lang="en-US" b="0" i="0" dirty="0">
                <a:effectLst/>
                <a:latin typeface="-apple-system"/>
              </a:rPr>
              <a:t>Each wine in this dataset is given a “quality” score between 0 and 10. For the purpose of this project, I converted the output to a binary output where each wine is either “good quality” (a score of 7 or higher) or not (a score below 7).</a:t>
            </a:r>
            <a:endParaRPr lang="en-IN" dirty="0"/>
          </a:p>
          <a:p>
            <a:pPr algn="just"/>
            <a:r>
              <a:rPr lang="en-IN" dirty="0"/>
              <a:t>Made a ML model which can analyse the quality of any wine using different machine learning techniques.</a:t>
            </a:r>
          </a:p>
          <a:p>
            <a:pPr algn="just"/>
            <a:r>
              <a:rPr lang="en-IN" dirty="0"/>
              <a:t>Result can be used by wine manufacturers to improve the quality of future wines.</a:t>
            </a:r>
          </a:p>
          <a:p>
            <a:pPr algn="just"/>
            <a:r>
              <a:rPr lang="en-IN" dirty="0"/>
              <a:t>Result can be used by customers for wine selection.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664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89341-B624-CA4A-D8E3-837EB6E26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u="sng" dirty="0"/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16AAC-0CCA-052D-163E-1EB60AE0A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algn="just"/>
            <a:r>
              <a:rPr lang="en-US" dirty="0"/>
              <a:t>Gupta Y.,  “Selection of important features and predicting wine quality using machine learning techniques” </a:t>
            </a:r>
            <a:r>
              <a:rPr lang="it-IT" dirty="0"/>
              <a:t>Procedia Comput. Sci., vol. 125, 305–312, 2018.</a:t>
            </a:r>
          </a:p>
          <a:p>
            <a:pPr algn="just"/>
            <a:r>
              <a:rPr lang="en-US" dirty="0"/>
              <a:t>E.Summary, W.P.Monitoring, W.Quality, W.Safety, W.Complexity, “Wine Analysis: from ‘Grape to Glass’ An analytical testing digest of the wine manufacturing process”,2016.</a:t>
            </a:r>
          </a:p>
          <a:p>
            <a:pPr algn="just"/>
            <a:r>
              <a:rPr lang="it-IT" dirty="0"/>
              <a:t>P.Model,L.Regression,R.Studio,</a:t>
            </a:r>
            <a:r>
              <a:rPr lang="en-US" dirty="0"/>
              <a:t> “Building and Evaluating a Predictive model with Linear Regression in RapidMiner Studio’’,</a:t>
            </a:r>
            <a:r>
              <a:rPr lang="en-IN" dirty="0"/>
              <a:t>2018.</a:t>
            </a:r>
          </a:p>
          <a:p>
            <a:pPr algn="just"/>
            <a:endParaRPr lang="en-IN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680438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586684"/>
            <a:ext cx="3932237" cy="931653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C8AF3-9668-0768-EECA-CF51F7EC9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2049462"/>
            <a:ext cx="3652025" cy="3811588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Objective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Data 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Data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Steps Undertaken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Model 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Overview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855204E-91CA-516C-D567-B861047022C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8101" r="81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80056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US" sz="8900" dirty="0"/>
              <a:t>THANK  YOU</a:t>
            </a: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CE052-0E72-D787-BFF8-6EA8E3DB4BC7}"/>
              </a:ext>
            </a:extLst>
          </p:cNvPr>
          <p:cNvSpPr txBox="1"/>
          <p:nvPr/>
        </p:nvSpPr>
        <p:spPr>
          <a:xfrm>
            <a:off x="4784437" y="4470276"/>
            <a:ext cx="6169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Devanshi Nigam</a:t>
            </a:r>
          </a:p>
        </p:txBody>
      </p:sp>
    </p:spTree>
    <p:extLst>
      <p:ext uri="{BB962C8B-B14F-4D97-AF65-F5344CB8AC3E}">
        <p14:creationId xmlns:p14="http://schemas.microsoft.com/office/powerpoint/2010/main" val="371893784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A33E-3908-06C4-F4D3-CE0DBD4A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u="sng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61E68-0CF4-1A02-462B-D0C9FA3CC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100" y="1690688"/>
            <a:ext cx="10233800" cy="4351338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The main objective is to predict the quality of wine and understand </a:t>
            </a:r>
            <a:r>
              <a:rPr lang="en-US" b="0" i="0" dirty="0">
                <a:effectLst/>
                <a:latin typeface="-apple-system"/>
              </a:rPr>
              <a:t>which features are the most indicative of a good quality wine </a:t>
            </a:r>
            <a:r>
              <a:rPr lang="en-IN" dirty="0"/>
              <a:t>using machine learning through Python programming language.</a:t>
            </a:r>
          </a:p>
          <a:p>
            <a:pPr algn="just"/>
            <a:r>
              <a:rPr lang="en-IN" dirty="0"/>
              <a:t>A large dataset with 1500+ entries each with 12 attributes are considered.</a:t>
            </a:r>
          </a:p>
          <a:p>
            <a:pPr algn="just"/>
            <a:r>
              <a:rPr lang="en-IN" dirty="0"/>
              <a:t> This  is a classification and regression problem analysed using machine learning algorithms.</a:t>
            </a:r>
          </a:p>
          <a:p>
            <a:pPr algn="just"/>
            <a:r>
              <a:rPr lang="en-IN" dirty="0"/>
              <a:t>Output obtained is further checked for correctness and model will be optimised accordingly.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196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71B0FF51-2462-2864-1450-43975414B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645DF-9B0D-BD42-2449-1718137F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Description</a:t>
            </a:r>
          </a:p>
        </p:txBody>
      </p:sp>
      <p:pic>
        <p:nvPicPr>
          <p:cNvPr id="6" name="Graphic 5" descr="Line arrow Slight curve">
            <a:extLst>
              <a:ext uri="{FF2B5EF4-FFF2-40B4-BE49-F238E27FC236}">
                <a16:creationId xmlns:a16="http://schemas.microsoft.com/office/drawing/2014/main" id="{A5F5FB1E-F238-675B-4318-3AA018346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9582" y="5347063"/>
            <a:ext cx="1203960" cy="12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356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608B8-54B8-BA74-8993-377DCB8A7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726168"/>
            <a:ext cx="4807130" cy="5134882"/>
          </a:xfrm>
        </p:spPr>
        <p:txBody>
          <a:bodyPr>
            <a:normAutofit fontScale="62500" lnSpcReduction="20000"/>
          </a:bodyPr>
          <a:lstStyle/>
          <a:p>
            <a:pPr lvl="1" algn="ctr">
              <a:lnSpc>
                <a:spcPct val="100000"/>
              </a:lnSpc>
            </a:pPr>
            <a:endParaRPr lang="en-IN" sz="2200" dirty="0">
              <a:solidFill>
                <a:schemeClr val="tx1"/>
              </a:solidFill>
              <a:latin typeface="SofiaPro"/>
            </a:endParaRPr>
          </a:p>
          <a:p>
            <a:pPr lvl="1" algn="ctr">
              <a:lnSpc>
                <a:spcPct val="100000"/>
              </a:lnSpc>
            </a:pPr>
            <a:r>
              <a:rPr lang="en-IN" sz="4500" b="1" dirty="0">
                <a:solidFill>
                  <a:schemeClr val="tx1"/>
                </a:solidFill>
                <a:latin typeface="SofiaPro"/>
              </a:rPr>
              <a:t>Attributes for Wine Analysis</a:t>
            </a:r>
          </a:p>
          <a:p>
            <a:pPr lvl="1" algn="ctr">
              <a:lnSpc>
                <a:spcPct val="100000"/>
              </a:lnSpc>
            </a:pPr>
            <a:endParaRPr lang="en-IN" sz="3600" b="1" dirty="0">
              <a:solidFill>
                <a:schemeClr val="tx1"/>
              </a:solidFill>
              <a:latin typeface="SofiaPro"/>
            </a:endParaRP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F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ixed acidity</a:t>
            </a:r>
          </a:p>
          <a:p>
            <a:pPr lvl="1" algn="ctr">
              <a:lnSpc>
                <a:spcPct val="100000"/>
              </a:lnSpc>
            </a:pP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Volatile acidity</a:t>
            </a:r>
          </a:p>
          <a:p>
            <a:pPr lvl="1" algn="ctr">
              <a:lnSpc>
                <a:spcPct val="100000"/>
              </a:lnSpc>
            </a:pP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Citric acid</a:t>
            </a:r>
          </a:p>
          <a:p>
            <a:pPr lvl="1" algn="ctr">
              <a:lnSpc>
                <a:spcPct val="100000"/>
              </a:lnSpc>
            </a:pP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Residual sugar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C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hlorides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F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ree sulfur</a:t>
            </a:r>
            <a:r>
              <a:rPr lang="en-IN" sz="3200" dirty="0">
                <a:solidFill>
                  <a:schemeClr val="tx1"/>
                </a:solidFill>
                <a:latin typeface="SofiaPro"/>
              </a:rPr>
              <a:t> 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dioxide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T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otal sulfur dioxide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D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ensity</a:t>
            </a:r>
          </a:p>
          <a:p>
            <a:pPr lvl="1" algn="ctr">
              <a:lnSpc>
                <a:spcPct val="100000"/>
              </a:lnSpc>
            </a:pP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pH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S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ulphates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A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SofiaPro"/>
              </a:rPr>
              <a:t>lcohol</a:t>
            </a:r>
          </a:p>
          <a:p>
            <a:pPr lvl="1" algn="ctr">
              <a:lnSpc>
                <a:spcPct val="100000"/>
              </a:lnSpc>
            </a:pPr>
            <a:r>
              <a:rPr lang="en-IN" sz="3200" dirty="0">
                <a:solidFill>
                  <a:schemeClr val="tx1"/>
                </a:solidFill>
                <a:latin typeface="SofiaPro"/>
              </a:rPr>
              <a:t>Quality</a:t>
            </a:r>
            <a:endParaRPr lang="en-IN" sz="3200" b="0" i="0" dirty="0">
              <a:solidFill>
                <a:schemeClr val="tx1"/>
              </a:solidFill>
              <a:effectLst/>
              <a:latin typeface="SofiaPro"/>
            </a:endParaRPr>
          </a:p>
          <a:p>
            <a:endParaRPr lang="en-IN" dirty="0"/>
          </a:p>
        </p:txBody>
      </p:sp>
      <p:pic>
        <p:nvPicPr>
          <p:cNvPr id="11" name="Picture Placeholder 6">
            <a:extLst>
              <a:ext uri="{FF2B5EF4-FFF2-40B4-BE49-F238E27FC236}">
                <a16:creationId xmlns:a16="http://schemas.microsoft.com/office/drawing/2014/main" id="{3CF3A913-AC12-E733-FAD5-925D14CB0A7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6756" r="16756"/>
          <a:stretch>
            <a:fillRect/>
          </a:stretch>
        </p:blipFill>
        <p:spPr>
          <a:xfrm>
            <a:off x="5183188" y="987425"/>
            <a:ext cx="6172200" cy="4873625"/>
          </a:xfrm>
        </p:spPr>
      </p:pic>
    </p:spTree>
    <p:extLst>
      <p:ext uri="{BB962C8B-B14F-4D97-AF65-F5344CB8AC3E}">
        <p14:creationId xmlns:p14="http://schemas.microsoft.com/office/powerpoint/2010/main" val="140592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9C434735-7004-A982-03C8-C99A0EF7D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920" y="209005"/>
            <a:ext cx="7376160" cy="62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3978-806D-0CE0-1891-33351600F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6452"/>
            <a:ext cx="10515600" cy="111533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/>
              <a:t>Histogram of different Attributes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9F273C-61A7-8DCE-674B-0C0FB4C5F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85" y="1049588"/>
            <a:ext cx="9374027" cy="553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5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71B0FF51-2462-2864-1450-43975414B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645DF-9B0D-BD42-2449-1718137F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Analysis</a:t>
            </a:r>
          </a:p>
        </p:txBody>
      </p:sp>
      <p:pic>
        <p:nvPicPr>
          <p:cNvPr id="6" name="Graphic 5" descr="Line arrow Slight curve">
            <a:extLst>
              <a:ext uri="{FF2B5EF4-FFF2-40B4-BE49-F238E27FC236}">
                <a16:creationId xmlns:a16="http://schemas.microsoft.com/office/drawing/2014/main" id="{A5F5FB1E-F238-675B-4318-3AA018346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9582" y="5347063"/>
            <a:ext cx="1203960" cy="12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65445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C1C63-EE11-B62C-1F90-40B7C7FBF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703" y="172919"/>
            <a:ext cx="10515600" cy="789097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</a:rPr>
              <a:t>Correlation between the attributes </a:t>
            </a:r>
            <a:endParaRPr lang="en-IN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0A97A-E0F6-6DEB-5943-D2CDEDB89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2205" y="1067132"/>
            <a:ext cx="6365965" cy="5517171"/>
          </a:xfrm>
        </p:spPr>
      </p:pic>
    </p:spTree>
    <p:extLst>
      <p:ext uri="{BB962C8B-B14F-4D97-AF65-F5344CB8AC3E}">
        <p14:creationId xmlns:p14="http://schemas.microsoft.com/office/powerpoint/2010/main" val="4180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1517</TotalTime>
  <Words>433</Words>
  <Application>Microsoft Office PowerPoint</Application>
  <PresentationFormat>Widescreen</PresentationFormat>
  <Paragraphs>55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Arial Narrow</vt:lpstr>
      <vt:lpstr>Calibri</vt:lpstr>
      <vt:lpstr>Corbel</vt:lpstr>
      <vt:lpstr>SofiaPro</vt:lpstr>
      <vt:lpstr>Depth</vt:lpstr>
      <vt:lpstr>Wine Quality Analysis using machine learning and data science</vt:lpstr>
      <vt:lpstr>Content</vt:lpstr>
      <vt:lpstr>OBJECTIVE</vt:lpstr>
      <vt:lpstr>Data Description</vt:lpstr>
      <vt:lpstr>PowerPoint Presentation</vt:lpstr>
      <vt:lpstr>PowerPoint Presentation</vt:lpstr>
      <vt:lpstr>Histogram of different Attributes</vt:lpstr>
      <vt:lpstr>Data Analysis</vt:lpstr>
      <vt:lpstr>Correlation between the attributes </vt:lpstr>
      <vt:lpstr>Some Insights</vt:lpstr>
      <vt:lpstr>Steps undertaken</vt:lpstr>
      <vt:lpstr>PowerPoint Presentation</vt:lpstr>
      <vt:lpstr>Model Description</vt:lpstr>
      <vt:lpstr>PowerPoint Presentation</vt:lpstr>
      <vt:lpstr>PowerPoint Presentation</vt:lpstr>
      <vt:lpstr>PowerPoint Presentation</vt:lpstr>
      <vt:lpstr>Overview</vt:lpstr>
      <vt:lpstr>Overview</vt:lpstr>
      <vt:lpstr>References 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 Quality Analysis using machine learning and data science</dc:title>
  <dc:creator>Devanshi Nigam</dc:creator>
  <cp:lastModifiedBy>Devanshi</cp:lastModifiedBy>
  <cp:revision>9</cp:revision>
  <dcterms:created xsi:type="dcterms:W3CDTF">2023-01-22T13:23:10Z</dcterms:created>
  <dcterms:modified xsi:type="dcterms:W3CDTF">2023-08-27T14:25:02Z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